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258" r:id="rId3"/>
    <p:sldId id="293" r:id="rId4"/>
    <p:sldId id="294" r:id="rId5"/>
    <p:sldId id="299" r:id="rId6"/>
    <p:sldId id="302" r:id="rId7"/>
    <p:sldId id="303" r:id="rId8"/>
    <p:sldId id="314" r:id="rId9"/>
    <p:sldId id="271" r:id="rId10"/>
    <p:sldId id="272" r:id="rId11"/>
    <p:sldId id="273" r:id="rId12"/>
    <p:sldId id="291" r:id="rId13"/>
    <p:sldId id="274" r:id="rId14"/>
    <p:sldId id="275" r:id="rId15"/>
    <p:sldId id="276" r:id="rId16"/>
    <p:sldId id="315" r:id="rId17"/>
    <p:sldId id="277" r:id="rId18"/>
    <p:sldId id="278" r:id="rId19"/>
    <p:sldId id="279" r:id="rId20"/>
    <p:sldId id="280" r:id="rId21"/>
    <p:sldId id="282" r:id="rId22"/>
    <p:sldId id="281" r:id="rId23"/>
    <p:sldId id="287" r:id="rId24"/>
    <p:sldId id="288" r:id="rId25"/>
    <p:sldId id="289" r:id="rId26"/>
    <p:sldId id="265" r:id="rId27"/>
    <p:sldId id="284" r:id="rId28"/>
    <p:sldId id="285" r:id="rId29"/>
    <p:sldId id="286" r:id="rId30"/>
    <p:sldId id="316" r:id="rId31"/>
    <p:sldId id="308" r:id="rId32"/>
    <p:sldId id="304" r:id="rId33"/>
    <p:sldId id="305" r:id="rId34"/>
    <p:sldId id="317" r:id="rId35"/>
    <p:sldId id="313" r:id="rId36"/>
    <p:sldId id="318" r:id="rId37"/>
    <p:sldId id="319" r:id="rId38"/>
    <p:sldId id="309" r:id="rId39"/>
    <p:sldId id="311" r:id="rId40"/>
    <p:sldId id="306" r:id="rId41"/>
    <p:sldId id="310" r:id="rId42"/>
    <p:sldId id="307" r:id="rId43"/>
    <p:sldId id="312" r:id="rId44"/>
    <p:sldId id="290" r:id="rId4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144" y="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APP\Ablage$\Allgemein\B&#252;rgerversammlungen\Niederrieden\2023\Niederrieden%2020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APP\Ablage$\Allgemein\B&#252;rgerversammlungen\Niederrieden\2023\Niederrieden%20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APP\Ablage$\Allgemein\B&#252;rgerversammlungen\Niederrieden\2023\Niederrieden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err="1"/>
              <a:t>Verwaltungshaushalt</a:t>
            </a:r>
            <a:endParaRPr lang="en-US" sz="2000" dirty="0"/>
          </a:p>
        </c:rich>
      </c:tx>
      <c:layout>
        <c:manualLayout>
          <c:xMode val="edge"/>
          <c:yMode val="edge"/>
          <c:x val="6.6289169084778549E-3"/>
          <c:y val="7.5046904315196998E-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750582909571337"/>
          <c:y val="0.13008130081300814"/>
          <c:w val="0.62951657029396835"/>
          <c:h val="0.81738586616635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13"/>
            <c:extLst>
              <c:ext xmlns:c16="http://schemas.microsoft.com/office/drawing/2014/chart" uri="{C3380CC4-5D6E-409C-BE32-E72D297353CC}">
                <c16:uniqueId val="{00000001-3D4D-462F-8D55-E126D7A0FD68}"/>
              </c:ext>
            </c:extLst>
          </c:dPt>
          <c:dPt>
            <c:idx val="1"/>
            <c:bubble3D val="0"/>
            <c:explosion val="12"/>
            <c:extLst>
              <c:ext xmlns:c16="http://schemas.microsoft.com/office/drawing/2014/chart" uri="{C3380CC4-5D6E-409C-BE32-E72D297353CC}">
                <c16:uniqueId val="{00000003-3D4D-462F-8D55-E126D7A0FD68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5-3D4D-462F-8D55-E126D7A0FD68}"/>
              </c:ext>
            </c:extLst>
          </c:dPt>
          <c:dPt>
            <c:idx val="4"/>
            <c:bubble3D val="0"/>
            <c:explosion val="19"/>
            <c:extLst>
              <c:ext xmlns:c16="http://schemas.microsoft.com/office/drawing/2014/chart" uri="{C3380CC4-5D6E-409C-BE32-E72D297353CC}">
                <c16:uniqueId val="{00000007-3D4D-462F-8D55-E126D7A0FD68}"/>
              </c:ext>
            </c:extLst>
          </c:dPt>
          <c:dPt>
            <c:idx val="5"/>
            <c:bubble3D val="0"/>
            <c:explosion val="23"/>
            <c:extLst>
              <c:ext xmlns:c16="http://schemas.microsoft.com/office/drawing/2014/chart" uri="{C3380CC4-5D6E-409C-BE32-E72D297353CC}">
                <c16:uniqueId val="{00000009-3D4D-462F-8D55-E126D7A0FD68}"/>
              </c:ext>
            </c:extLst>
          </c:dPt>
          <c:dLbls>
            <c:dLbl>
              <c:idx val="0"/>
              <c:layout>
                <c:manualLayout>
                  <c:x val="1.4315391009262659E-2"/>
                  <c:y val="0.336561694279907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4D-462F-8D55-E126D7A0FD68}"/>
                </c:ext>
              </c:extLst>
            </c:dLbl>
            <c:dLbl>
              <c:idx val="1"/>
              <c:layout>
                <c:manualLayout>
                  <c:x val="5.8750481386187513E-2"/>
                  <c:y val="2.64025915263681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Einkommenssteuerersatz-leistung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4D-462F-8D55-E126D7A0FD68}"/>
                </c:ext>
              </c:extLst>
            </c:dLbl>
            <c:dLbl>
              <c:idx val="2"/>
              <c:layout>
                <c:manualLayout>
                  <c:x val="1.0259890966828174E-2"/>
                  <c:y val="0.120733670524821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4D-462F-8D55-E126D7A0FD68}"/>
                </c:ext>
              </c:extLst>
            </c:dLbl>
            <c:dLbl>
              <c:idx val="3"/>
              <c:layout>
                <c:manualLayout>
                  <c:x val="-9.7954273963009916E-2"/>
                  <c:y val="-2.742120631671673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D4D-462F-8D55-E126D7A0FD68}"/>
                </c:ext>
              </c:extLst>
            </c:dLbl>
            <c:dLbl>
              <c:idx val="4"/>
              <c:layout>
                <c:manualLayout>
                  <c:x val="-0.13403650901082442"/>
                  <c:y val="-4.94146656833107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4D-462F-8D55-E126D7A0FD68}"/>
                </c:ext>
              </c:extLst>
            </c:dLbl>
            <c:dLbl>
              <c:idx val="5"/>
              <c:layout>
                <c:manualLayout>
                  <c:x val="-0.1585569460135253"/>
                  <c:y val="-1.48713981655661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4D-462F-8D55-E126D7A0FD68}"/>
                </c:ext>
              </c:extLst>
            </c:dLbl>
            <c:dLbl>
              <c:idx val="6"/>
              <c:layout>
                <c:manualLayout>
                  <c:x val="-7.9949812158098529E-2"/>
                  <c:y val="4.49332414084427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4D-462F-8D55-E126D7A0FD68}"/>
                </c:ext>
              </c:extLst>
            </c:dLbl>
            <c:dLbl>
              <c:idx val="7"/>
              <c:layout>
                <c:manualLayout>
                  <c:x val="4.7475190752608656E-2"/>
                  <c:y val="-6.92122305895241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4D-462F-8D55-E126D7A0FD68}"/>
                </c:ext>
              </c:extLst>
            </c:dLbl>
            <c:dLbl>
              <c:idx val="8"/>
              <c:layout>
                <c:manualLayout>
                  <c:x val="0.19419146525212694"/>
                  <c:y val="-7.059900284961437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D4D-462F-8D55-E126D7A0FD68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Haushalt!$A$5:$A$13</c:f>
              <c:strCache>
                <c:ptCount val="9"/>
                <c:pt idx="0">
                  <c:v> Einkommensteuer </c:v>
                </c:pt>
                <c:pt idx="1">
                  <c:v> Einkommensteuerersatzleistung </c:v>
                </c:pt>
                <c:pt idx="2">
                  <c:v> Schlüsselzuweisung </c:v>
                </c:pt>
                <c:pt idx="3">
                  <c:v> Grundsteuer A </c:v>
                </c:pt>
                <c:pt idx="4">
                  <c:v> Grundsteuer B </c:v>
                </c:pt>
                <c:pt idx="5">
                  <c:v> Gewerbesteuer </c:v>
                </c:pt>
                <c:pt idx="6">
                  <c:v> Überlassung aus Grunderwerbsteuer </c:v>
                </c:pt>
                <c:pt idx="7">
                  <c:v> Umsatzsteuer </c:v>
                </c:pt>
                <c:pt idx="8">
                  <c:v> Hundesteuer </c:v>
                </c:pt>
              </c:strCache>
            </c:strRef>
          </c:cat>
          <c:val>
            <c:numRef>
              <c:f>Haushalt!$B$5:$B$13</c:f>
              <c:numCache>
                <c:formatCode>_-* #,##0.00\ [$€-407]_-;\-* #,##0.00\ [$€-407]_-;_-* "-"??\ [$€-407]_-;_-@_-</c:formatCode>
                <c:ptCount val="9"/>
                <c:pt idx="0">
                  <c:v>974563</c:v>
                </c:pt>
                <c:pt idx="1">
                  <c:v>80703</c:v>
                </c:pt>
                <c:pt idx="2">
                  <c:v>544668</c:v>
                </c:pt>
                <c:pt idx="3">
                  <c:v>22481.7</c:v>
                </c:pt>
                <c:pt idx="4">
                  <c:v>142090.16</c:v>
                </c:pt>
                <c:pt idx="5">
                  <c:v>316315</c:v>
                </c:pt>
                <c:pt idx="6">
                  <c:v>46246.98</c:v>
                </c:pt>
                <c:pt idx="7">
                  <c:v>18397</c:v>
                </c:pt>
                <c:pt idx="8">
                  <c:v>4940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4D-462F-8D55-E126D7A0FD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Verwaltungshaushalt</a:t>
            </a:r>
          </a:p>
        </c:rich>
      </c:tx>
      <c:layout>
        <c:manualLayout>
          <c:xMode val="edge"/>
          <c:yMode val="edge"/>
          <c:x val="0"/>
          <c:y val="6.7082590929987617E-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6"/>
          <c:dLbls>
            <c:dLbl>
              <c:idx val="0"/>
              <c:layout>
                <c:manualLayout>
                  <c:x val="-0.16602624671916011"/>
                  <c:y val="8.17276553840325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8-481C-8E8F-EA79AA3C1875}"/>
                </c:ext>
              </c:extLst>
            </c:dLbl>
            <c:dLbl>
              <c:idx val="1"/>
              <c:layout>
                <c:manualLayout>
                  <c:x val="-5.510519741182085E-2"/>
                  <c:y val="6.040122042434887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E8-481C-8E8F-EA79AA3C1875}"/>
                </c:ext>
              </c:extLst>
            </c:dLbl>
            <c:dLbl>
              <c:idx val="2"/>
              <c:layout>
                <c:manualLayout>
                  <c:x val="-6.0963352842926775E-2"/>
                  <c:y val="-0.280980525024827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8-481C-8E8F-EA79AA3C1875}"/>
                </c:ext>
              </c:extLst>
            </c:dLbl>
            <c:dLbl>
              <c:idx val="3"/>
              <c:layout>
                <c:manualLayout>
                  <c:x val="0.26423198169747486"/>
                  <c:y val="-9.84543796776589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E8-481C-8E8F-EA79AA3C1875}"/>
                </c:ext>
              </c:extLst>
            </c:dLbl>
            <c:dLbl>
              <c:idx val="5"/>
              <c:layout>
                <c:manualLayout>
                  <c:x val="3.8023215012561941E-3"/>
                  <c:y val="-0.403304665943307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8-481C-8E8F-EA79AA3C1875}"/>
                </c:ext>
              </c:extLst>
            </c:dLbl>
            <c:dLbl>
              <c:idx val="6"/>
              <c:layout>
                <c:manualLayout>
                  <c:x val="0.22315830842000364"/>
                  <c:y val="0.101453693657052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E8-481C-8E8F-EA79AA3C1875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Haushalt!$A$17:$A$23</c:f>
              <c:strCache>
                <c:ptCount val="7"/>
                <c:pt idx="0">
                  <c:v>Kreisumlage</c:v>
                </c:pt>
                <c:pt idx="1">
                  <c:v>Gewerbesteuerumlage</c:v>
                </c:pt>
                <c:pt idx="2">
                  <c:v>VG-Umlage</c:v>
                </c:pt>
                <c:pt idx="3">
                  <c:v>Personalausgaben</c:v>
                </c:pt>
                <c:pt idx="4">
                  <c:v>Unterhalt Gebäude, bauliche Anlagen</c:v>
                </c:pt>
                <c:pt idx="5">
                  <c:v>Bewirtschaftung</c:v>
                </c:pt>
                <c:pt idx="6">
                  <c:v>Zuführung Vermögenshaushalt </c:v>
                </c:pt>
              </c:strCache>
            </c:strRef>
          </c:cat>
          <c:val>
            <c:numRef>
              <c:f>Haushalt!$B$17:$B$23</c:f>
              <c:numCache>
                <c:formatCode>_-* #,##0.00\ [$€-407]_-;\-* #,##0.00\ [$€-407]_-;_-* "-"??\ [$€-407]_-;_-@_-</c:formatCode>
                <c:ptCount val="7"/>
                <c:pt idx="0">
                  <c:v>675824</c:v>
                </c:pt>
                <c:pt idx="1">
                  <c:v>30603</c:v>
                </c:pt>
                <c:pt idx="2">
                  <c:v>238818.44</c:v>
                </c:pt>
                <c:pt idx="3">
                  <c:v>870490.34</c:v>
                </c:pt>
                <c:pt idx="4">
                  <c:v>44233.54</c:v>
                </c:pt>
                <c:pt idx="5">
                  <c:v>98007.02</c:v>
                </c:pt>
                <c:pt idx="6">
                  <c:v>897898.07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E8-481C-8E8F-EA79AA3C187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(Verschuldung!$A$1,Verschuldung!$A$3,Verschuldung!$A$5,Verschuldung!$A$7,Verschuldung!$A$9,Verschuldung!$A$11,Verschuldung!$A$13,Verschuldung!$A$15)</c:f>
              <c:strCache>
                <c:ptCount val="8"/>
                <c:pt idx="0">
                  <c:v>Verschuldung 2015</c:v>
                </c:pt>
                <c:pt idx="1">
                  <c:v>Verschuldung 2016</c:v>
                </c:pt>
                <c:pt idx="2">
                  <c:v>Verschuldung 2017</c:v>
                </c:pt>
                <c:pt idx="3">
                  <c:v>Verschuldung 2018</c:v>
                </c:pt>
                <c:pt idx="4">
                  <c:v>Verschuldung 2019</c:v>
                </c:pt>
                <c:pt idx="5">
                  <c:v>Verschuldung 2020</c:v>
                </c:pt>
                <c:pt idx="6">
                  <c:v>Verschuldung 2021</c:v>
                </c:pt>
                <c:pt idx="7">
                  <c:v>Verschuldung 2022</c:v>
                </c:pt>
              </c:strCache>
            </c:strRef>
          </c:cat>
          <c:val>
            <c:numRef>
              <c:f>(Verschuldung!$B$1,Verschuldung!$B$3,Verschuldung!$B$5,Verschuldung!$B$7,Verschuldung!$B$9,Verschuldung!$B$11,Verschuldung!$B$13,Verschuldung!$B$15)</c:f>
              <c:numCache>
                <c:formatCode>_-* #,##0.00\ [$€-407]_-;\-* #,##0.00\ [$€-407]_-;_-* "-"??\ [$€-407]_-;_-@_-</c:formatCode>
                <c:ptCount val="8"/>
                <c:pt idx="0">
                  <c:v>652258.34</c:v>
                </c:pt>
                <c:pt idx="1">
                  <c:v>592032.5</c:v>
                </c:pt>
                <c:pt idx="2">
                  <c:v>650000</c:v>
                </c:pt>
                <c:pt idx="3">
                  <c:v>1400000</c:v>
                </c:pt>
                <c:pt idx="4">
                  <c:v>1289855.5</c:v>
                </c:pt>
                <c:pt idx="5">
                  <c:v>1174559.5</c:v>
                </c:pt>
                <c:pt idx="6">
                  <c:v>1059263.5</c:v>
                </c:pt>
                <c:pt idx="7">
                  <c:v>943967.5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8C-4C0C-84EB-31ED574F0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31871928"/>
        <c:axId val="528127624"/>
      </c:barChart>
      <c:catAx>
        <c:axId val="53187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8127624"/>
        <c:crosses val="autoZero"/>
        <c:auto val="1"/>
        <c:lblAlgn val="ctr"/>
        <c:lblOffset val="100"/>
        <c:noMultiLvlLbl val="0"/>
      </c:catAx>
      <c:valAx>
        <c:axId val="52812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0\ [$€-407]_-;\-* #,##0.00\ [$€-407]_-;_-* &quot;-&quot;??\ [$€-407]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871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4129A-C18B-4F08-85D0-1236BF3063BD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FD702-0131-4E6B-BD20-34944ACBAF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163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F7936-D62C-4DED-B53B-389D6F467AB8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F23A-2E64-4EEA-906D-711E8719CC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75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F23A-2E64-4EEA-906D-711E8719CC3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31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48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16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01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16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16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52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15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96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06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20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ECEE-CAE1-45E4-9824-CFB0F7262E04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53F5-2F8F-4048-A0E2-D7F3038F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7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76842" y="1007941"/>
            <a:ext cx="7134281" cy="34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Herzlich Willkommen </a:t>
            </a:r>
            <a:b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zur Bürgerversammlung</a:t>
            </a:r>
            <a:b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der Gemeinde Niederrieden</a:t>
            </a:r>
            <a:b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 22.09.2023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3FE8A1-3722-C201-46B8-B9DBD93A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52" y="1007941"/>
            <a:ext cx="1688450" cy="1786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38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9644" y="67111"/>
            <a:ext cx="7134775" cy="905619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Einnahmenverteilung 2022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99A793-1D07-B866-D9F5-00F7EA82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035156"/>
              </p:ext>
            </p:extLst>
          </p:nvPr>
        </p:nvGraphicFramePr>
        <p:xfrm>
          <a:off x="296410" y="799147"/>
          <a:ext cx="11723955" cy="5823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027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Verwaltungshaushalt 2022 - Ausgaben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576362"/>
              </p:ext>
            </p:extLst>
          </p:nvPr>
        </p:nvGraphicFramePr>
        <p:xfrm>
          <a:off x="1061922" y="1420009"/>
          <a:ext cx="6389039" cy="480456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538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Kreisumlage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675.824,00 €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Gewerbesteuerumlage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30.603,00 €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VG-Umlage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238.818,44 €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Personalausgaben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870.490,34 €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Unterhalt Gebäude, bauliche Anlagen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44.233,54 €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Bewirtschaftung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98.007,02 €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7573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Zuführung zum Vermögenshaushalt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897.898,07 €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4807270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E4B488D7-552B-F9E5-FE8B-F35482DD3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35A4C5C-0400-4A8C-A129-4C7C45FE5724}"/>
              </a:ext>
            </a:extLst>
          </p:cNvPr>
          <p:cNvSpPr/>
          <p:nvPr/>
        </p:nvSpPr>
        <p:spPr>
          <a:xfrm>
            <a:off x="7836438" y="1698997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673.056,00 €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4057D60-30C3-44F1-81B9-0B793A3D4765}"/>
              </a:ext>
            </a:extLst>
          </p:cNvPr>
          <p:cNvSpPr/>
          <p:nvPr/>
        </p:nvSpPr>
        <p:spPr>
          <a:xfrm>
            <a:off x="7929092" y="2216539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27.575,00 €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E08778-6EA2-4383-A009-6F8512EAEF11}"/>
              </a:ext>
            </a:extLst>
          </p:cNvPr>
          <p:cNvSpPr/>
          <p:nvPr/>
        </p:nvSpPr>
        <p:spPr>
          <a:xfrm>
            <a:off x="7829706" y="3649852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646.671,93 €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E17C368-14C0-47FE-9EAD-58BD9AFEB584}"/>
              </a:ext>
            </a:extLst>
          </p:cNvPr>
          <p:cNvSpPr/>
          <p:nvPr/>
        </p:nvSpPr>
        <p:spPr>
          <a:xfrm>
            <a:off x="7912638" y="2885289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227.229,46 €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17B008-42FD-4EED-9D8F-32935E1ACAAE}"/>
              </a:ext>
            </a:extLst>
          </p:cNvPr>
          <p:cNvSpPr/>
          <p:nvPr/>
        </p:nvSpPr>
        <p:spPr>
          <a:xfrm>
            <a:off x="7935824" y="4387667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54.061,44 €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5E8759-FC20-41B0-8B99-FD9F88C32497}"/>
              </a:ext>
            </a:extLst>
          </p:cNvPr>
          <p:cNvSpPr/>
          <p:nvPr/>
        </p:nvSpPr>
        <p:spPr>
          <a:xfrm>
            <a:off x="7935824" y="5736156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774.676,62 €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605B5B0-3B38-4CEA-9C55-5152ECF32247}"/>
              </a:ext>
            </a:extLst>
          </p:cNvPr>
          <p:cNvSpPr/>
          <p:nvPr/>
        </p:nvSpPr>
        <p:spPr>
          <a:xfrm>
            <a:off x="8035210" y="5005114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49.254,61 €</a:t>
            </a:r>
          </a:p>
        </p:txBody>
      </p:sp>
    </p:spTree>
    <p:extLst>
      <p:ext uri="{BB962C8B-B14F-4D97-AF65-F5344CB8AC3E}">
        <p14:creationId xmlns:p14="http://schemas.microsoft.com/office/powerpoint/2010/main" val="255908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5007" y="237047"/>
            <a:ext cx="6001984" cy="794162"/>
          </a:xfrm>
        </p:spPr>
        <p:txBody>
          <a:bodyPr>
            <a:normAutofit fontScale="90000"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Ausgabenverteilung 2022</a:t>
            </a:r>
            <a:b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C94DA3-7E42-D3A8-6591-817110FB6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017015"/>
              </p:ext>
            </p:extLst>
          </p:nvPr>
        </p:nvGraphicFramePr>
        <p:xfrm>
          <a:off x="1433986" y="828392"/>
          <a:ext cx="8905875" cy="579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06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746" y="489589"/>
            <a:ext cx="10515600" cy="132556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Vermögenshaushalt 2022 - Einnahmen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514427"/>
              </p:ext>
            </p:extLst>
          </p:nvPr>
        </p:nvGraphicFramePr>
        <p:xfrm>
          <a:off x="1482181" y="1815152"/>
          <a:ext cx="6572992" cy="297060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50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65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Entnahme Rücklage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2.495.840,48 €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65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Kreditaufnahmen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0,00</a:t>
                      </a:r>
                      <a:r>
                        <a:rPr lang="de-DE" sz="2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65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Verkauf Grundstücke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40.539,68 €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651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Zuweisungen u. Zuschüsse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1.129.361,26 €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3A83AC6-C2DD-9578-8AEC-BA2871465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AC994C7-4573-456C-B530-0A1538E2D1C3}"/>
              </a:ext>
            </a:extLst>
          </p:cNvPr>
          <p:cNvSpPr/>
          <p:nvPr/>
        </p:nvSpPr>
        <p:spPr>
          <a:xfrm>
            <a:off x="8258738" y="2014356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791.421,38 €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C84EF6-5304-415D-8CDB-3DEF7212E1B5}"/>
              </a:ext>
            </a:extLst>
          </p:cNvPr>
          <p:cNvSpPr/>
          <p:nvPr/>
        </p:nvSpPr>
        <p:spPr>
          <a:xfrm>
            <a:off x="8109659" y="3568708"/>
            <a:ext cx="13773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3.165.687,60 €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D15C053-F67A-4E50-8447-2C82F70B1D42}"/>
              </a:ext>
            </a:extLst>
          </p:cNvPr>
          <p:cNvSpPr/>
          <p:nvPr/>
        </p:nvSpPr>
        <p:spPr>
          <a:xfrm>
            <a:off x="8274608" y="4345883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198.595,62 €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0A960EF-0676-43F9-BC48-C1A9F8140A41}"/>
              </a:ext>
            </a:extLst>
          </p:cNvPr>
          <p:cNvSpPr/>
          <p:nvPr/>
        </p:nvSpPr>
        <p:spPr>
          <a:xfrm>
            <a:off x="8670745" y="2791532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0,00 €</a:t>
            </a:r>
          </a:p>
        </p:txBody>
      </p:sp>
    </p:spTree>
    <p:extLst>
      <p:ext uri="{BB962C8B-B14F-4D97-AF65-F5344CB8AC3E}">
        <p14:creationId xmlns:p14="http://schemas.microsoft.com/office/powerpoint/2010/main" val="110381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666458"/>
            <a:ext cx="10515600" cy="132556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Vermögenshaushalt 2022 - Ausgaben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339734"/>
              </p:ext>
            </p:extLst>
          </p:nvPr>
        </p:nvGraphicFramePr>
        <p:xfrm>
          <a:off x="1252950" y="2254040"/>
          <a:ext cx="6912104" cy="357649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5008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076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Baumaßnahmen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3.229.662,33 €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608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Tilgung Kredite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115.296,00 €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608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Erwerb von </a:t>
                      </a:r>
                      <a:r>
                        <a:rPr lang="de-DE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bewegl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Sachen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54.108,95 €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54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Erwerb von Grundstücken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444.495,70 €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076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Investitionszuschüsse an Zweckverbände u. den übrigen Bereich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44.000,00 € </a:t>
                      </a:r>
                      <a:endParaRPr lang="de-DE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B2574833-546D-5574-95F5-101A74F63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0B1D064-9F01-4C4C-B916-DC0D47C1BFD0}"/>
              </a:ext>
            </a:extLst>
          </p:cNvPr>
          <p:cNvSpPr/>
          <p:nvPr/>
        </p:nvSpPr>
        <p:spPr>
          <a:xfrm>
            <a:off x="8386854" y="5522756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- 2.872,59 €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3B70F55-6629-4187-9ECF-1C097FF70240}"/>
              </a:ext>
            </a:extLst>
          </p:cNvPr>
          <p:cNvSpPr/>
          <p:nvPr/>
        </p:nvSpPr>
        <p:spPr>
          <a:xfrm>
            <a:off x="8346779" y="4642724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421.409,48 €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E1BE255-C0B1-4922-8739-D482D359F035}"/>
              </a:ext>
            </a:extLst>
          </p:cNvPr>
          <p:cNvSpPr/>
          <p:nvPr/>
        </p:nvSpPr>
        <p:spPr>
          <a:xfrm>
            <a:off x="8472700" y="4070469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90.122,04 €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02DF3C-6FCA-4C90-BF11-3ED2FAA85493}"/>
              </a:ext>
            </a:extLst>
          </p:cNvPr>
          <p:cNvSpPr/>
          <p:nvPr/>
        </p:nvSpPr>
        <p:spPr>
          <a:xfrm>
            <a:off x="8224235" y="2479754"/>
            <a:ext cx="13773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3.166.851,72 €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400020-D74B-4379-8FC3-D1DB1AB7B5ED}"/>
              </a:ext>
            </a:extLst>
          </p:cNvPr>
          <p:cNvSpPr/>
          <p:nvPr/>
        </p:nvSpPr>
        <p:spPr>
          <a:xfrm>
            <a:off x="8360116" y="3322677"/>
            <a:ext cx="1214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115.296,00 €</a:t>
            </a:r>
          </a:p>
        </p:txBody>
      </p:sp>
    </p:spTree>
    <p:extLst>
      <p:ext uri="{BB962C8B-B14F-4D97-AF65-F5344CB8AC3E}">
        <p14:creationId xmlns:p14="http://schemas.microsoft.com/office/powerpoint/2010/main" val="2116380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6329" y="0"/>
            <a:ext cx="10515600" cy="1325563"/>
          </a:xfrm>
        </p:spPr>
        <p:txBody>
          <a:bodyPr/>
          <a:lstStyle/>
          <a:p>
            <a:r>
              <a:rPr lang="de-DE" b="1" dirty="0"/>
              <a:t>Verschuldung der Gemeinde Niederrieden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B085810-B88C-4894-B43A-647031EAB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96771"/>
              </p:ext>
            </p:extLst>
          </p:nvPr>
        </p:nvGraphicFramePr>
        <p:xfrm>
          <a:off x="119742" y="1138830"/>
          <a:ext cx="5168202" cy="502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477">
                  <a:extLst>
                    <a:ext uri="{9D8B030D-6E8A-4147-A177-3AD203B41FA5}">
                      <a16:colId xmlns:a16="http://schemas.microsoft.com/office/drawing/2014/main" val="3777973128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4022089058"/>
                    </a:ext>
                  </a:extLst>
                </a:gridCol>
              </a:tblGrid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2015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>
                          <a:solidFill>
                            <a:schemeClr val="tx1"/>
                          </a:solidFill>
                          <a:effectLst/>
                        </a:rPr>
                        <a:t>    652.258,34 € </a:t>
                      </a:r>
                      <a:endParaRPr lang="de-DE" sz="2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1521353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(1.394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467,90 €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971994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2016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>
                          <a:solidFill>
                            <a:schemeClr val="tx1"/>
                          </a:solidFill>
                          <a:effectLst/>
                        </a:rPr>
                        <a:t>    592.032,50 € </a:t>
                      </a:r>
                      <a:endParaRPr lang="de-DE" sz="2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2353913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(1.401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422,58 €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204605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2017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650.000,00 € 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44763651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(1.419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458,07 €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357473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2018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1.400.000,00 € 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9769303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(1.443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970,20 €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141931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2019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1.289.855,50 € 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566874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(1.443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893,87 €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41178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2020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1.174.559,50 €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0926905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(1.478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794,70 €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193556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2021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1.059.263,50 €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59807965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(1.513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700,11 €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834970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Verschuldung 2022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943.967,50 € 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4379299"/>
                  </a:ext>
                </a:extLst>
              </a:tr>
              <a:tr h="288432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Pro-Kopf-Verschuldung (1.524 E)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619,40 €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02874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DA25F38-7DE8-5C39-06C2-EA2B28305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E0B0D8B-8902-A72A-F0BF-F9B57EE9CBE6}"/>
              </a:ext>
            </a:extLst>
          </p:cNvPr>
          <p:cNvSpPr txBox="1"/>
          <p:nvPr/>
        </p:nvSpPr>
        <p:spPr>
          <a:xfrm>
            <a:off x="0" y="6168030"/>
            <a:ext cx="539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Zahlen 2021 mit Einwohnerstand zum 30.06.2022, da Zahlen zum 31.12.2022 noch nicht vorliegen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68CF7783-7044-3344-07D2-E14803FB3F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054910"/>
              </p:ext>
            </p:extLst>
          </p:nvPr>
        </p:nvGraphicFramePr>
        <p:xfrm>
          <a:off x="5689600" y="1317847"/>
          <a:ext cx="6083300" cy="529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24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842447" y="2169994"/>
            <a:ext cx="8325477" cy="1978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</a:t>
            </a:r>
          </a:p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Ihre Aufmerksamkeit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29E2832-4E26-4E4A-9064-FB672E8AD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389124"/>
              </p:ext>
            </p:extLst>
          </p:nvPr>
        </p:nvGraphicFramePr>
        <p:xfrm>
          <a:off x="591670" y="1645919"/>
          <a:ext cx="10520981" cy="4066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53">
                  <a:extLst>
                    <a:ext uri="{9D8B030D-6E8A-4147-A177-3AD203B41FA5}">
                      <a16:colId xmlns:a16="http://schemas.microsoft.com/office/drawing/2014/main" val="1693093471"/>
                    </a:ext>
                  </a:extLst>
                </a:gridCol>
                <a:gridCol w="1002733">
                  <a:extLst>
                    <a:ext uri="{9D8B030D-6E8A-4147-A177-3AD203B41FA5}">
                      <a16:colId xmlns:a16="http://schemas.microsoft.com/office/drawing/2014/main" val="2243116818"/>
                    </a:ext>
                  </a:extLst>
                </a:gridCol>
                <a:gridCol w="1542666">
                  <a:extLst>
                    <a:ext uri="{9D8B030D-6E8A-4147-A177-3AD203B41FA5}">
                      <a16:colId xmlns:a16="http://schemas.microsoft.com/office/drawing/2014/main" val="3839630698"/>
                    </a:ext>
                  </a:extLst>
                </a:gridCol>
                <a:gridCol w="956453">
                  <a:extLst>
                    <a:ext uri="{9D8B030D-6E8A-4147-A177-3AD203B41FA5}">
                      <a16:colId xmlns:a16="http://schemas.microsoft.com/office/drawing/2014/main" val="3251482909"/>
                    </a:ext>
                  </a:extLst>
                </a:gridCol>
                <a:gridCol w="1696932">
                  <a:extLst>
                    <a:ext uri="{9D8B030D-6E8A-4147-A177-3AD203B41FA5}">
                      <a16:colId xmlns:a16="http://schemas.microsoft.com/office/drawing/2014/main" val="19921312"/>
                    </a:ext>
                  </a:extLst>
                </a:gridCol>
                <a:gridCol w="956453">
                  <a:extLst>
                    <a:ext uri="{9D8B030D-6E8A-4147-A177-3AD203B41FA5}">
                      <a16:colId xmlns:a16="http://schemas.microsoft.com/office/drawing/2014/main" val="101253499"/>
                    </a:ext>
                  </a:extLst>
                </a:gridCol>
                <a:gridCol w="1033586">
                  <a:extLst>
                    <a:ext uri="{9D8B030D-6E8A-4147-A177-3AD203B41FA5}">
                      <a16:colId xmlns:a16="http://schemas.microsoft.com/office/drawing/2014/main" val="4076397476"/>
                    </a:ext>
                  </a:extLst>
                </a:gridCol>
                <a:gridCol w="1419252">
                  <a:extLst>
                    <a:ext uri="{9D8B030D-6E8A-4147-A177-3AD203B41FA5}">
                      <a16:colId xmlns:a16="http://schemas.microsoft.com/office/drawing/2014/main" val="2514791677"/>
                    </a:ext>
                  </a:extLst>
                </a:gridCol>
                <a:gridCol w="956453">
                  <a:extLst>
                    <a:ext uri="{9D8B030D-6E8A-4147-A177-3AD203B41FA5}">
                      <a16:colId xmlns:a16="http://schemas.microsoft.com/office/drawing/2014/main" val="1817217167"/>
                    </a:ext>
                  </a:extLst>
                </a:gridCol>
              </a:tblGrid>
              <a:tr h="402403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>
                          <a:effectLst/>
                        </a:rPr>
                        <a:t>2022</a:t>
                      </a:r>
                      <a:endParaRPr lang="de-DE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8328218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Bank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KtoNr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Maßnahme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Zinssatz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Laufzeit bis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Tilgung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Zins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Stand Beginn Hj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Ende Hj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6853096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2021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2022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10024849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KfW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13415882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Pfarrhof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0,12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15.08.2036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510.000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80581134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BayernLabo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1000241631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Grunderwerb Herzog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0,69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30.12.2028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2206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560.000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7308312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110.000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2.206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1.070.000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960.000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6371233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4464203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9926629"/>
                  </a:ext>
                </a:extLst>
              </a:tr>
              <a:tr h="402403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u="none" strike="noStrike">
                          <a:effectLst/>
                        </a:rPr>
                        <a:t>2023</a:t>
                      </a:r>
                      <a:endParaRPr lang="de-DE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 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5971335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Bank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KtoNr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Maßnahme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Zinssatz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Laufzeit bis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Tilgung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Zins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Stand Beginn Hj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Ende Hj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70909096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2022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2023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95662993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KfW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13415882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Pfarrhof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0,12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15.08.2036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450.000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69261840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BayernLabo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1000241631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Grunderwerb Herzog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0,69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30.12.2028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2206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480.000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400.000</a:t>
                      </a:r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66019291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110.000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2.206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960.000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850.000</a:t>
                      </a:r>
                      <a:endParaRPr lang="de-D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2778488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0885518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2439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12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Kindergarten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148244"/>
              </p:ext>
            </p:extLst>
          </p:nvPr>
        </p:nvGraphicFramePr>
        <p:xfrm>
          <a:off x="545183" y="1934071"/>
          <a:ext cx="10255992" cy="368880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79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3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4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9945">
                <a:tc>
                  <a:txBody>
                    <a:bodyPr/>
                    <a:lstStyle/>
                    <a:p>
                      <a:pPr algn="l" fontAlgn="b"/>
                      <a:endParaRPr lang="de-DE" sz="32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3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u="none" strike="noStrike" dirty="0">
                          <a:effectLst/>
                        </a:rPr>
                        <a:t>Einnahmen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501.326,78 €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333.159,72 €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286.890,00 €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u="none" strike="noStrike" dirty="0">
                          <a:effectLst/>
                        </a:rPr>
                        <a:t>Ausgaben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750.782,12 €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551.132,78 €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441.119,58 €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u="none" strike="noStrike" dirty="0">
                          <a:effectLst/>
                        </a:rPr>
                        <a:t>Defizit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-249.455,34 €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-217.973,06€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-154. 229,58 €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AFA995E-345A-32C3-5550-8729A8A9C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59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Wasserversorgung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739650"/>
              </p:ext>
            </p:extLst>
          </p:nvPr>
        </p:nvGraphicFramePr>
        <p:xfrm>
          <a:off x="218114" y="2292824"/>
          <a:ext cx="11701744" cy="34119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379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2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0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985">
                <a:tc>
                  <a:txBody>
                    <a:bodyPr/>
                    <a:lstStyle/>
                    <a:p>
                      <a:pPr algn="l" fontAlgn="b"/>
                      <a:endParaRPr lang="de-DE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+mn-lt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985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Einnahmen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361.105,05 €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225.145,27 €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154.880,57 €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985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Ausgaben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411.260,69 €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227.848,85 €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199.890,49 €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985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Überschuss/Defizit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- 50.155,64 €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- 2.703,58 €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- 45.009,92 €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46A4646-C533-AC42-9C86-E048ADAD0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93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4307002" cy="1258959"/>
          </a:xfrm>
        </p:spPr>
        <p:txBody>
          <a:bodyPr/>
          <a:lstStyle/>
          <a:p>
            <a:r>
              <a:rPr lang="de-DE" b="1" dirty="0"/>
              <a:t>Wald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893980"/>
              </p:ext>
            </p:extLst>
          </p:nvPr>
        </p:nvGraphicFramePr>
        <p:xfrm>
          <a:off x="402672" y="1703842"/>
          <a:ext cx="10983194" cy="382450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7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2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972">
                <a:tc>
                  <a:txBody>
                    <a:bodyPr/>
                    <a:lstStyle/>
                    <a:p>
                      <a:pPr algn="l" fontAlgn="b"/>
                      <a:endParaRPr lang="de-DE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+mn-lt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089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Einnahmen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133.518,75 €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89.380,54 €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125.648,65 €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9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Ausgaben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43.076,56 €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43.283,98 €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42.625,24 €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4353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Überschuss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90.442,19 €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46.096,56 €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83.023,41 €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B99300B-3A5C-7391-1E62-6FA76EDCF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70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981200" y="461420"/>
            <a:ext cx="8229600" cy="7694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Tagesordnung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148379" y="1737223"/>
            <a:ext cx="8229600" cy="3743746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TOP 1     Eröffnung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TOP 2     Begrüßung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TOP 3     Bericht des 1. Bürgermeisters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TOP 4     Wünsche und Anträge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dirty="0"/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414DA4-E3EE-3BB7-B254-0496C134D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18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Abwasser	</a:t>
            </a:r>
          </a:p>
        </p:txBody>
      </p:sp>
      <p:graphicFrame>
        <p:nvGraphicFramePr>
          <p:cNvPr id="9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497493"/>
              </p:ext>
            </p:extLst>
          </p:nvPr>
        </p:nvGraphicFramePr>
        <p:xfrm>
          <a:off x="659027" y="1854341"/>
          <a:ext cx="11113872" cy="38635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95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5875">
                <a:tc>
                  <a:txBody>
                    <a:bodyPr/>
                    <a:lstStyle/>
                    <a:p>
                      <a:pPr algn="l" fontAlgn="b"/>
                      <a:endParaRPr lang="de-DE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875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Einnahmen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215.746,38 €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218.267,72 €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213.850,84 €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875">
                <a:tc>
                  <a:txBody>
                    <a:bodyPr/>
                    <a:lstStyle/>
                    <a:p>
                      <a:pPr algn="l" fontAlgn="b"/>
                      <a:r>
                        <a:rPr lang="de-DE" sz="3200" u="none" strike="noStrike" dirty="0">
                          <a:effectLst/>
                        </a:rPr>
                        <a:t>Ausgaben</a:t>
                      </a:r>
                      <a:endParaRPr lang="de-DE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259.944,94 €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238.443,16 €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242.694,13 €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875">
                <a:tc>
                  <a:txBody>
                    <a:bodyPr/>
                    <a:lstStyle/>
                    <a:p>
                      <a:pPr algn="l" fontAlgn="b"/>
                      <a:r>
                        <a:rPr lang="de-DE" sz="2600" u="none" strike="noStrike" dirty="0">
                          <a:effectLst/>
                        </a:rPr>
                        <a:t>Überschuss/Defizit</a:t>
                      </a:r>
                      <a:endParaRPr lang="de-DE" sz="2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r" fontAlgn="b">
                        <a:buFontTx/>
                        <a:buNone/>
                      </a:pPr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- 44.198,56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r" fontAlgn="b">
                        <a:buFontTx/>
                        <a:buNone/>
                      </a:pPr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-20.175,44 €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r" fontAlgn="b">
                        <a:buFontTx/>
                        <a:buNone/>
                      </a:pPr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-28.843,29 €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862DDDB2-ACA8-CBC7-981E-C130B8652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70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Mehrzweckhalle	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117013"/>
              </p:ext>
            </p:extLst>
          </p:nvPr>
        </p:nvGraphicFramePr>
        <p:xfrm>
          <a:off x="1151709" y="2233749"/>
          <a:ext cx="9834155" cy="30001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4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0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0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32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/>
                        <a:t>2021</a:t>
                      </a:r>
                      <a:endParaRPr lang="de-DE" sz="3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/>
                        <a:t>2020</a:t>
                      </a:r>
                      <a:endParaRPr lang="de-DE" sz="3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DE" sz="3200" u="none" strike="noStrike" kern="1200" dirty="0">
                          <a:effectLst/>
                        </a:rPr>
                        <a:t>Einnahmen</a:t>
                      </a:r>
                      <a:endParaRPr lang="de-DE" sz="32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2.521,77 €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6.669,71 €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8.679,41 €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3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DE" sz="3200" u="none" strike="noStrike" kern="1200" dirty="0">
                          <a:effectLst/>
                        </a:rPr>
                        <a:t>Ausgaben</a:t>
                      </a:r>
                      <a:endParaRPr lang="de-DE" sz="32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70.242,60 €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33.366,22 €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45.597,11 €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3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DE" sz="3200" u="none" strike="noStrike" kern="1200" dirty="0">
                          <a:effectLst/>
                        </a:rPr>
                        <a:t>Defizit</a:t>
                      </a:r>
                      <a:endParaRPr lang="de-DE" sz="32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- 67.720,83 €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- 26.696,51 €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b="0" i="0" u="none" strike="noStrike" dirty="0">
                          <a:effectLst/>
                          <a:latin typeface="+mn-lt"/>
                        </a:rPr>
                        <a:t>- 36.917,70 €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F79E875-984A-683C-6DC4-D49D3A032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50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292" y="-65314"/>
            <a:ext cx="3829330" cy="1325563"/>
          </a:xfrm>
        </p:spPr>
        <p:txBody>
          <a:bodyPr/>
          <a:lstStyle/>
          <a:p>
            <a:r>
              <a:rPr lang="de-DE" b="1" dirty="0"/>
              <a:t>Schulverbände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559091"/>
              </p:ext>
            </p:extLst>
          </p:nvPr>
        </p:nvGraphicFramePr>
        <p:xfrm>
          <a:off x="1816316" y="1165408"/>
          <a:ext cx="7859460" cy="254480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12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Boos-Niederrieden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Verwaltungsumlage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Investitionsumlage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101.138,89</a:t>
                      </a:r>
                      <a:r>
                        <a:rPr lang="de-DE" sz="20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€</a:t>
                      </a:r>
                      <a:endParaRPr lang="de-DE" sz="2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91.213,68 €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35.384,62 €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92.785,83 €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72.572,50 €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- 25.022,59 €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03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101.300,83 €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14.333,33 €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21191"/>
              </p:ext>
            </p:extLst>
          </p:nvPr>
        </p:nvGraphicFramePr>
        <p:xfrm>
          <a:off x="1816315" y="4087820"/>
          <a:ext cx="7859458" cy="22811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0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Babenhausen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Verwaltungsumlage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Investitionsumlage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12.000,00 €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18.980,00 €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22.880,00 €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21.000,00 €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54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32.300,00 €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16.150,00 €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41.800,00 €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44.000,00 €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76F2AFE-3AEF-35D5-3CD5-6F0734AC1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26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</p:spPr>
        <p:txBody>
          <a:bodyPr/>
          <a:lstStyle/>
          <a:p>
            <a:r>
              <a:rPr lang="de-DE" dirty="0"/>
              <a:t>Dominikus-Hertel-Grundschule Boos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279928" y="1737957"/>
            <a:ext cx="6239988" cy="3038759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/>
              <a:t>Insgesamt 120 Schüler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/>
              <a:t>	43 Schüler aus Niederrieden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sz="500" dirty="0"/>
          </a:p>
          <a:p>
            <a:pPr marL="0" indent="0">
              <a:buNone/>
              <a:defRPr/>
            </a:pPr>
            <a:r>
              <a:rPr lang="de-DE" dirty="0"/>
              <a:t>	77 Schüler aus Boos und Reichau</a:t>
            </a:r>
          </a:p>
          <a:p>
            <a:pPr marL="0" indent="0">
              <a:buNone/>
              <a:defRPr/>
            </a:pPr>
            <a:r>
              <a:rPr lang="de-DE" dirty="0"/>
              <a:t>	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0CC4DD71-2ED8-451A-9BC9-02E403E2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8200" y="6223756"/>
            <a:ext cx="2138684" cy="269120"/>
          </a:xfrm>
        </p:spPr>
        <p:txBody>
          <a:bodyPr/>
          <a:lstStyle/>
          <a:p>
            <a:pPr algn="r"/>
            <a:r>
              <a:rPr lang="de-DE" sz="1800" dirty="0"/>
              <a:t>Stand: 01.10.2022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D90DDA-AD69-8E8B-4824-5D0E4479C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844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989462" y="1832212"/>
            <a:ext cx="8229600" cy="3243128"/>
          </a:xfrm>
        </p:spPr>
        <p:txBody>
          <a:bodyPr/>
          <a:lstStyle/>
          <a:p>
            <a:pPr marL="0" indent="0">
              <a:buNone/>
            </a:pPr>
            <a:r>
              <a:rPr lang="de-DE" altLang="de-DE" b="1" dirty="0"/>
              <a:t>Kommende Projekte:</a:t>
            </a:r>
          </a:p>
          <a:p>
            <a:r>
              <a:rPr lang="de-DE" altLang="de-DE" dirty="0"/>
              <a:t>EDV-Ausstattung (u.a. Digitaltafeln)</a:t>
            </a:r>
          </a:p>
          <a:p>
            <a:r>
              <a:rPr lang="de-DE" altLang="de-DE" dirty="0"/>
              <a:t>Laufbahn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</p:spPr>
        <p:txBody>
          <a:bodyPr/>
          <a:lstStyle/>
          <a:p>
            <a:r>
              <a:rPr lang="de-DE" dirty="0"/>
              <a:t>Dominikus-Hertel-Grundschule Boos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FEF422-E58B-2909-AFF7-837FD98E3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45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4369" y="329229"/>
            <a:ext cx="9314597" cy="1143000"/>
          </a:xfrm>
        </p:spPr>
        <p:txBody>
          <a:bodyPr>
            <a:noAutofit/>
          </a:bodyPr>
          <a:lstStyle/>
          <a:p>
            <a:pPr algn="l"/>
            <a:r>
              <a:rPr lang="de-DE" dirty="0"/>
              <a:t>Schulverband Mittelschule / Realschule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20972" y="1709384"/>
            <a:ext cx="6585045" cy="3217458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b="1" dirty="0"/>
              <a:t>Schulverband Mittelschule Babenhausen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de-DE" dirty="0"/>
              <a:t>    26 Kinder aus Niederrieden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de-DE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b="1" dirty="0"/>
              <a:t>Realschule Babenhausen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de-DE" dirty="0"/>
              <a:t>    28 Kinder aus Niederrieden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ADF229-35A8-120A-78AA-2B5963B06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5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79934" y="94958"/>
            <a:ext cx="7829550" cy="1143000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Bevölkerungsentwicklung</a:t>
            </a: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864801" y="6114410"/>
            <a:ext cx="2044227" cy="365125"/>
          </a:xfrm>
        </p:spPr>
        <p:txBody>
          <a:bodyPr/>
          <a:lstStyle/>
          <a:p>
            <a:pPr algn="r"/>
            <a:r>
              <a:rPr lang="de-DE" sz="1800" dirty="0"/>
              <a:t>Stand: 31.12.2022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802827"/>
              </p:ext>
            </p:extLst>
          </p:nvPr>
        </p:nvGraphicFramePr>
        <p:xfrm>
          <a:off x="472358" y="1317847"/>
          <a:ext cx="8230579" cy="42840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71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7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17">
                <a:tc>
                  <a:txBody>
                    <a:bodyPr/>
                    <a:lstStyle/>
                    <a:p>
                      <a:endParaRPr lang="de-DE" sz="2400" dirty="0">
                        <a:effectLst/>
                      </a:endParaRPr>
                    </a:p>
                  </a:txBody>
                  <a:tcPr marL="91445" marR="91445" marT="45723" marB="45723"/>
                </a:tc>
                <a:tc>
                  <a:txBody>
                    <a:bodyPr/>
                    <a:lstStyle/>
                    <a:p>
                      <a:endParaRPr lang="de-DE" sz="2400" dirty="0">
                        <a:effectLst/>
                      </a:endParaRPr>
                    </a:p>
                  </a:txBody>
                  <a:tcPr marL="91445" marR="91445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017">
                <a:tc>
                  <a:txBody>
                    <a:bodyPr/>
                    <a:lstStyle/>
                    <a:p>
                      <a:r>
                        <a:rPr lang="de-DE" sz="2400" dirty="0">
                          <a:effectLst/>
                        </a:rPr>
                        <a:t>Geburten im Jahr 2022:</a:t>
                      </a:r>
                    </a:p>
                  </a:txBody>
                  <a:tcPr marL="91445" marR="91445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effectLst/>
                        </a:rPr>
                        <a:t>20</a:t>
                      </a:r>
                    </a:p>
                  </a:txBody>
                  <a:tcPr marL="91445" marR="91445" marT="45723" marB="4572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017">
                <a:tc>
                  <a:txBody>
                    <a:bodyPr/>
                    <a:lstStyle/>
                    <a:p>
                      <a:r>
                        <a:rPr lang="de-DE" sz="2400" dirty="0">
                          <a:effectLst/>
                        </a:rPr>
                        <a:t>Sterbefälle im Jahr 2022:</a:t>
                      </a:r>
                    </a:p>
                  </a:txBody>
                  <a:tcPr marL="91445" marR="91445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effectLst/>
                        </a:rPr>
                        <a:t>14</a:t>
                      </a:r>
                    </a:p>
                  </a:txBody>
                  <a:tcPr marL="91445" marR="91445" marT="45723" marB="45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017">
                <a:tc>
                  <a:txBody>
                    <a:bodyPr/>
                    <a:lstStyle/>
                    <a:p>
                      <a:r>
                        <a:rPr lang="de-DE" sz="2400" dirty="0">
                          <a:effectLst/>
                        </a:rPr>
                        <a:t>Zuzüge:</a:t>
                      </a:r>
                    </a:p>
                  </a:txBody>
                  <a:tcPr marL="91445" marR="91445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effectLst/>
                        </a:rPr>
                        <a:t>148</a:t>
                      </a:r>
                    </a:p>
                  </a:txBody>
                  <a:tcPr marL="91445" marR="91445" marT="45723" marB="4572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017">
                <a:tc>
                  <a:txBody>
                    <a:bodyPr/>
                    <a:lstStyle/>
                    <a:p>
                      <a:r>
                        <a:rPr lang="de-DE" sz="2400" dirty="0" err="1">
                          <a:effectLst/>
                        </a:rPr>
                        <a:t>Wegzüge</a:t>
                      </a:r>
                      <a:r>
                        <a:rPr lang="de-DE" sz="2400" dirty="0">
                          <a:effectLst/>
                        </a:rPr>
                        <a:t>:</a:t>
                      </a:r>
                    </a:p>
                  </a:txBody>
                  <a:tcPr marL="91445" marR="91445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effectLst/>
                        </a:rPr>
                        <a:t>93</a:t>
                      </a:r>
                    </a:p>
                  </a:txBody>
                  <a:tcPr marL="91445" marR="91445" marT="45723" marB="4572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922">
                <a:tc>
                  <a:txBody>
                    <a:bodyPr/>
                    <a:lstStyle/>
                    <a:p>
                      <a:endParaRPr lang="de-DE" sz="1000" dirty="0">
                        <a:effectLst/>
                      </a:endParaRPr>
                    </a:p>
                    <a:p>
                      <a:r>
                        <a:rPr lang="de-DE" sz="2400" dirty="0">
                          <a:effectLst/>
                        </a:rPr>
                        <a:t>Einwohner (Haupt</a:t>
                      </a:r>
                      <a:r>
                        <a:rPr lang="de-DE" sz="2400" baseline="0" dirty="0">
                          <a:effectLst/>
                        </a:rPr>
                        <a:t>- oder Nebenwohnung):</a:t>
                      </a:r>
                    </a:p>
                  </a:txBody>
                  <a:tcPr marL="91445" marR="91445"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effectLst/>
                      </a:endParaRPr>
                    </a:p>
                    <a:p>
                      <a:pPr algn="ctr"/>
                      <a:r>
                        <a:rPr lang="de-DE" sz="2400" dirty="0">
                          <a:effectLst/>
                        </a:rPr>
                        <a:t>1.596</a:t>
                      </a:r>
                    </a:p>
                  </a:txBody>
                  <a:tcPr marL="91445" marR="91445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33A9232-E9B4-9544-58A7-628E40E16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2DD2B08-C4CF-4731-9BF2-E348F1933DE0}"/>
              </a:ext>
            </a:extLst>
          </p:cNvPr>
          <p:cNvSpPr/>
          <p:nvPr/>
        </p:nvSpPr>
        <p:spPr>
          <a:xfrm>
            <a:off x="8897720" y="2263243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   15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74F3EEA-2A7A-4DF5-A2C6-7237DD70B86B}"/>
              </a:ext>
            </a:extLst>
          </p:cNvPr>
          <p:cNvSpPr/>
          <p:nvPr/>
        </p:nvSpPr>
        <p:spPr>
          <a:xfrm>
            <a:off x="9122497" y="2928429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13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FE64672-8585-48D2-A87A-37721C2A49D8}"/>
              </a:ext>
            </a:extLst>
          </p:cNvPr>
          <p:cNvSpPr/>
          <p:nvPr/>
        </p:nvSpPr>
        <p:spPr>
          <a:xfrm>
            <a:off x="9046800" y="360344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122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FEF439E-4581-4F84-B841-7946C210E1B8}"/>
              </a:ext>
            </a:extLst>
          </p:cNvPr>
          <p:cNvSpPr/>
          <p:nvPr/>
        </p:nvSpPr>
        <p:spPr>
          <a:xfrm>
            <a:off x="8773487" y="4970514"/>
            <a:ext cx="880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   1.485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4D29E25-F598-4D8E-83D3-74AF648098E7}"/>
              </a:ext>
            </a:extLst>
          </p:cNvPr>
          <p:cNvSpPr/>
          <p:nvPr/>
        </p:nvSpPr>
        <p:spPr>
          <a:xfrm>
            <a:off x="9169302" y="4286981"/>
            <a:ext cx="383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/>
              </a:rPr>
              <a:t>90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547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Einwohnermeldeamt - Statistik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520" y="47757"/>
            <a:ext cx="12175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768100"/>
              </p:ext>
            </p:extLst>
          </p:nvPr>
        </p:nvGraphicFramePr>
        <p:xfrm>
          <a:off x="603070" y="2271845"/>
          <a:ext cx="10683239" cy="278726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9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48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3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9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 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2015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2016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2017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2022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Geburten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13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Todesfälle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10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14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8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Eheschließungen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11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4607594" y="-701761"/>
            <a:ext cx="16702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5D5B14-D810-46BF-56F7-3770694E3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527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87159"/>
            <a:ext cx="10515600" cy="1069975"/>
          </a:xfrm>
        </p:spPr>
        <p:txBody>
          <a:bodyPr/>
          <a:lstStyle/>
          <a:p>
            <a:r>
              <a:rPr lang="de-DE" dirty="0"/>
              <a:t>Ausländische Mitbürger Niederrieden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6043" y="549896"/>
            <a:ext cx="10515600" cy="665981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Die insgesamt 130 ausländischen Mitbürger unserer Gemeinde stammen aus den unterschiedlichsten Ländern und Kontinenten. Niederrieden ist somit international vertreten. Sie verteilen sich wie folgt:  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601643" y="6402809"/>
            <a:ext cx="1478284" cy="365125"/>
          </a:xfrm>
        </p:spPr>
        <p:txBody>
          <a:bodyPr/>
          <a:lstStyle/>
          <a:p>
            <a:pPr algn="r"/>
            <a:r>
              <a:rPr lang="de-DE" dirty="0"/>
              <a:t>Stand: 31.12.2022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16229"/>
              </p:ext>
            </p:extLst>
          </p:nvPr>
        </p:nvGraphicFramePr>
        <p:xfrm>
          <a:off x="646529" y="1172640"/>
          <a:ext cx="4596572" cy="534604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420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13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Arabische Republik Syrien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Bosnien</a:t>
                      </a:r>
                      <a:r>
                        <a:rPr lang="de-DE" sz="20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2000" dirty="0">
                          <a:effectLst/>
                          <a:latin typeface="+mn-lt"/>
                        </a:rPr>
                        <a:t>u. Herzegowina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Brasilien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Bulgarien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Frankreich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Großbritannien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Irak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Iran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Japan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Jordanien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Kamerun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Kosovo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66258848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Kroatien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62179283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Moldau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987790033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Nigeria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70413477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0214"/>
              </p:ext>
            </p:extLst>
          </p:nvPr>
        </p:nvGraphicFramePr>
        <p:xfrm>
          <a:off x="5497091" y="1168217"/>
          <a:ext cx="5104552" cy="494919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790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1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Österreich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Philippinen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Polen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n-lt"/>
                        </a:rPr>
                        <a:t>Portugal</a:t>
                      </a:r>
                      <a:endParaRPr lang="de-DE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Rumänien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Russische Föderation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Schweiz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Serbien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Spanien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Thailand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Tschechische Republik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02871747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Türkei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25186991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Ukraine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458405934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Ungarn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29977124"/>
                  </a:ext>
                </a:extLst>
              </a:tr>
              <a:tr h="3069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64032889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DC594362-90BD-EAAC-8E96-591FFD378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325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4" y="365127"/>
            <a:ext cx="10515600" cy="1120775"/>
          </a:xfrm>
        </p:spPr>
        <p:txBody>
          <a:bodyPr/>
          <a:lstStyle/>
          <a:p>
            <a:r>
              <a:rPr lang="de-DE" dirty="0"/>
              <a:t>Verwaltungsgemeinschaft Boos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8263" y="1685498"/>
            <a:ext cx="7541522" cy="44832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/>
              <a:t>Die Verwaltungsgemeinschaft Boos mit ihren Gemeinden zählt zurzeit (30.06.2022)</a:t>
            </a:r>
          </a:p>
          <a:p>
            <a:r>
              <a:rPr lang="de-DE" b="1" u="sng" dirty="0"/>
              <a:t>7.632</a:t>
            </a:r>
            <a:r>
              <a:rPr lang="de-DE" dirty="0"/>
              <a:t>	</a:t>
            </a:r>
            <a:r>
              <a:rPr lang="de-DE" b="1" u="sng" dirty="0"/>
              <a:t>mit Hauptwohnsitz</a:t>
            </a:r>
            <a:endParaRPr lang="de-DE" dirty="0"/>
          </a:p>
          <a:p>
            <a:r>
              <a:rPr lang="de-DE" dirty="0"/>
              <a:t>davon  =	</a:t>
            </a:r>
            <a:r>
              <a:rPr lang="de-DE" b="1" dirty="0"/>
              <a:t>2.132 Boos</a:t>
            </a:r>
          </a:p>
          <a:p>
            <a:r>
              <a:rPr lang="de-DE" b="1" dirty="0"/>
              <a:t>		1.147 Fellheim</a:t>
            </a:r>
          </a:p>
          <a:p>
            <a:r>
              <a:rPr lang="de-DE" b="1" dirty="0"/>
              <a:t>		1.917 Heimertingen</a:t>
            </a:r>
            <a:endParaRPr lang="de-DE" dirty="0"/>
          </a:p>
          <a:p>
            <a:r>
              <a:rPr lang="de-DE" dirty="0"/>
              <a:t>		</a:t>
            </a:r>
            <a:r>
              <a:rPr lang="de-DE" b="1" dirty="0"/>
              <a:t>1.524 Niederrieden</a:t>
            </a:r>
            <a:endParaRPr lang="de-DE" dirty="0"/>
          </a:p>
          <a:p>
            <a:r>
              <a:rPr lang="de-DE" b="1" dirty="0"/>
              <a:t>          	   912 Pleß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6934202" y="1877195"/>
            <a:ext cx="454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8125D6-7270-CF5F-FCA1-11B308349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1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A57CB-A0A8-321F-0FA8-F0794744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6"/>
            <a:ext cx="8097249" cy="998454"/>
          </a:xfrm>
        </p:spPr>
        <p:txBody>
          <a:bodyPr/>
          <a:lstStyle/>
          <a:p>
            <a:r>
              <a:rPr lang="de-DE" dirty="0"/>
              <a:t>Ergebnis der Kanalbefahrung 2019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64F027B4-192A-E8E3-33EB-E509C02AFE3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97665" y="1253330"/>
          <a:ext cx="9473030" cy="5432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0500060" imgH="23221751" progId="Acrobat.Document.DC">
                  <p:embed/>
                </p:oleObj>
              </mc:Choice>
              <mc:Fallback>
                <p:oleObj name="Acrobat Document" r:id="rId2" imgW="40500060" imgH="23221751" progId="Acrobat.Document.DC">
                  <p:embed/>
                  <p:pic>
                    <p:nvPicPr>
                      <p:cNvPr id="4" name="Inhaltsplatzhalter 3">
                        <a:extLst>
                          <a:ext uri="{FF2B5EF4-FFF2-40B4-BE49-F238E27FC236}">
                            <a16:creationId xmlns:a16="http://schemas.microsoft.com/office/drawing/2014/main" id="{64F027B4-192A-E8E3-33EB-E509C02AF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7665" y="1253330"/>
                        <a:ext cx="9473030" cy="5432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8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842447" y="2169994"/>
            <a:ext cx="8325477" cy="1978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32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4681949-644D-5882-F439-4E3F1AC6CEBF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Entwurf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Baugebiet „Hl.Garten“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05BFB59-0D5E-7297-6042-BB541393B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819258"/>
            <a:ext cx="7347537" cy="5220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527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Gras, Himmel, Gebäude enthält.&#10;&#10;Automatisch generierte Beschreibung">
            <a:extLst>
              <a:ext uri="{FF2B5EF4-FFF2-40B4-BE49-F238E27FC236}">
                <a16:creationId xmlns:a16="http://schemas.microsoft.com/office/drawing/2014/main" id="{DE0B9743-2752-96F8-27F0-8E8F9D717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810" b="-4"/>
          <a:stretch/>
        </p:blipFill>
        <p:spPr>
          <a:xfrm>
            <a:off x="1874146" y="643467"/>
            <a:ext cx="3234506" cy="25432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E903E76-23B3-9D78-9EF0-D2A7B830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71" y="643467"/>
            <a:ext cx="4256430" cy="2543217"/>
          </a:xfrm>
          <a:prstGeom prst="rect">
            <a:avLst/>
          </a:prstGeom>
        </p:spPr>
      </p:pic>
      <p:pic>
        <p:nvPicPr>
          <p:cNvPr id="5" name="Grafik 4" descr="Ein Bild, das draußen, Himmel, Eigentum, Straße enthält.&#10;&#10;Automatisch generierte Beschreibung">
            <a:extLst>
              <a:ext uri="{FF2B5EF4-FFF2-40B4-BE49-F238E27FC236}">
                <a16:creationId xmlns:a16="http://schemas.microsoft.com/office/drawing/2014/main" id="{4AF4A894-6C89-4615-8A46-28DEC8FC85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1877269" y="3671316"/>
            <a:ext cx="3228260" cy="25458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8BE31D1-99EF-C117-DB4B-2934C4591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847" y="3671316"/>
            <a:ext cx="2393877" cy="25534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E553AD6-4A7B-C014-BF57-3E0400E3400A}"/>
              </a:ext>
            </a:extLst>
          </p:cNvPr>
          <p:cNvSpPr txBox="1">
            <a:spLocks/>
          </p:cNvSpPr>
          <p:nvPr/>
        </p:nvSpPr>
        <p:spPr>
          <a:xfrm>
            <a:off x="882104" y="165340"/>
            <a:ext cx="4494878" cy="475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 – Projekte 2023</a:t>
            </a:r>
          </a:p>
        </p:txBody>
      </p:sp>
    </p:spTree>
    <p:extLst>
      <p:ext uri="{BB962C8B-B14F-4D97-AF65-F5344CB8AC3E}">
        <p14:creationId xmlns:p14="http://schemas.microsoft.com/office/powerpoint/2010/main" val="1194403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C03ED2B-5616-72EE-DAC6-E2519FDA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5" y="643467"/>
            <a:ext cx="4085489" cy="25432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3794D1-DF72-729D-3CE3-98C3E906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962571"/>
            <a:ext cx="4732940" cy="1905008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4866922-07D4-3A65-959D-2B2FBB35D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33106" y="3671316"/>
            <a:ext cx="3716586" cy="25458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87A43F5-3A8C-0A38-78F3-448A686B4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704" y="3671316"/>
            <a:ext cx="1500163" cy="25534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331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949563" y="222860"/>
            <a:ext cx="8325477" cy="1094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Bistroanbau Kindergarten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A30857A-9542-4F12-8AA8-71D47B00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7" y="1485731"/>
            <a:ext cx="6134632" cy="38865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C07860-E812-439C-9BB0-B2E4E8C3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349" y="1588817"/>
            <a:ext cx="4991381" cy="48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C88C75D-E1A6-4EFD-BF62-E67D450B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09" y="857923"/>
            <a:ext cx="4963202" cy="31869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B8FC5F-08CA-4A3F-A08F-424DC0FC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191" y="1757969"/>
            <a:ext cx="5188597" cy="39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2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E609B017-9BB1-0D58-AC1F-08E5B3045B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492949"/>
              </p:ext>
            </p:extLst>
          </p:nvPr>
        </p:nvGraphicFramePr>
        <p:xfrm>
          <a:off x="509047" y="329938"/>
          <a:ext cx="9219415" cy="5835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080">
                  <a:extLst>
                    <a:ext uri="{9D8B030D-6E8A-4147-A177-3AD203B41FA5}">
                      <a16:colId xmlns:a16="http://schemas.microsoft.com/office/drawing/2014/main" val="1512249508"/>
                    </a:ext>
                  </a:extLst>
                </a:gridCol>
                <a:gridCol w="4315936">
                  <a:extLst>
                    <a:ext uri="{9D8B030D-6E8A-4147-A177-3AD203B41FA5}">
                      <a16:colId xmlns:a16="http://schemas.microsoft.com/office/drawing/2014/main" val="3157617738"/>
                    </a:ext>
                  </a:extLst>
                </a:gridCol>
                <a:gridCol w="3099709">
                  <a:extLst>
                    <a:ext uri="{9D8B030D-6E8A-4147-A177-3AD203B41FA5}">
                      <a16:colId xmlns:a16="http://schemas.microsoft.com/office/drawing/2014/main" val="2358943185"/>
                    </a:ext>
                  </a:extLst>
                </a:gridCol>
                <a:gridCol w="520690">
                  <a:extLst>
                    <a:ext uri="{9D8B030D-6E8A-4147-A177-3AD203B41FA5}">
                      <a16:colId xmlns:a16="http://schemas.microsoft.com/office/drawing/2014/main" val="4039646358"/>
                    </a:ext>
                  </a:extLst>
                </a:gridCol>
              </a:tblGrid>
              <a:tr h="103697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Vergabe Mühlstraße  4.255.859,52 € -     </a:t>
                      </a:r>
                      <a:r>
                        <a:rPr lang="de-DE" sz="1600" dirty="0" err="1">
                          <a:effectLst/>
                        </a:rPr>
                        <a:t>Gemeidneanteil</a:t>
                      </a:r>
                      <a:r>
                        <a:rPr lang="de-DE" sz="1600" dirty="0">
                          <a:effectLst/>
                        </a:rPr>
                        <a:t> 1.544.378,14 €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07537"/>
                  </a:ext>
                </a:extLst>
              </a:tr>
              <a:tr h="1278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1: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Kreisstraße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1.285.249,81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4696829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2: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Gehwege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774.528,97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0247673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3: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Rothbrücke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312.486,46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1065986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4: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S.-+M.-Kanal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614.850,64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1564508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5: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RW Kanal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398.746,18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3800462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6: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Retensionsanlage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339.216,10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249629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7: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Wasserleitung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420.820,47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3883905"/>
                  </a:ext>
                </a:extLst>
              </a:tr>
              <a:tr h="502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LV 8: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Gemeinde-Stich-Str.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109.960,89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7196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411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D0862D3-52F4-DBC3-19C8-C8D23D34D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537" y="509331"/>
            <a:ext cx="8591839" cy="6271709"/>
          </a:xfrm>
        </p:spPr>
      </p:pic>
    </p:spTree>
    <p:extLst>
      <p:ext uri="{BB962C8B-B14F-4D97-AF65-F5344CB8AC3E}">
        <p14:creationId xmlns:p14="http://schemas.microsoft.com/office/powerpoint/2010/main" val="3172573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D0862D3-52F4-DBC3-19C8-C8D23D34D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537" y="509331"/>
            <a:ext cx="8591839" cy="6271709"/>
          </a:xfrm>
        </p:spPr>
      </p:pic>
    </p:spTree>
    <p:extLst>
      <p:ext uri="{BB962C8B-B14F-4D97-AF65-F5344CB8AC3E}">
        <p14:creationId xmlns:p14="http://schemas.microsoft.com/office/powerpoint/2010/main" val="2316813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CCCF0E-D46F-A831-F51F-F256BF78C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91AC1A-489C-9377-4125-DD936CF8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69" y="1525277"/>
            <a:ext cx="11256488" cy="5098160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EF28F6A-8E96-C262-1136-416718001122}"/>
              </a:ext>
            </a:extLst>
          </p:cNvPr>
          <p:cNvSpPr txBox="1">
            <a:spLocks/>
          </p:cNvSpPr>
          <p:nvPr/>
        </p:nvSpPr>
        <p:spPr>
          <a:xfrm>
            <a:off x="1120552" y="405362"/>
            <a:ext cx="6496652" cy="105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Parkplatz - Sportheim</a:t>
            </a:r>
          </a:p>
        </p:txBody>
      </p:sp>
    </p:spTree>
    <p:extLst>
      <p:ext uri="{BB962C8B-B14F-4D97-AF65-F5344CB8AC3E}">
        <p14:creationId xmlns:p14="http://schemas.microsoft.com/office/powerpoint/2010/main" val="12202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EA68AACC-A131-A9AE-465D-EB3D57BF4517}"/>
              </a:ext>
            </a:extLst>
          </p:cNvPr>
          <p:cNvGraphicFramePr>
            <a:graphicFrameLocks noGrp="1"/>
          </p:cNvGraphicFramePr>
          <p:nvPr/>
        </p:nvGraphicFramePr>
        <p:xfrm>
          <a:off x="705854" y="882316"/>
          <a:ext cx="9737557" cy="5248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230">
                  <a:extLst>
                    <a:ext uri="{9D8B030D-6E8A-4147-A177-3AD203B41FA5}">
                      <a16:colId xmlns:a16="http://schemas.microsoft.com/office/drawing/2014/main" val="1442606748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2463223024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1904625241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2368937719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3622554092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538724360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1317534333"/>
                    </a:ext>
                  </a:extLst>
                </a:gridCol>
                <a:gridCol w="1114806">
                  <a:extLst>
                    <a:ext uri="{9D8B030D-6E8A-4147-A177-3AD203B41FA5}">
                      <a16:colId xmlns:a16="http://schemas.microsoft.com/office/drawing/2014/main" val="2289729617"/>
                    </a:ext>
                  </a:extLst>
                </a:gridCol>
                <a:gridCol w="1454685">
                  <a:extLst>
                    <a:ext uri="{9D8B030D-6E8A-4147-A177-3AD203B41FA5}">
                      <a16:colId xmlns:a16="http://schemas.microsoft.com/office/drawing/2014/main" val="2670529450"/>
                    </a:ext>
                  </a:extLst>
                </a:gridCol>
              </a:tblGrid>
              <a:tr h="231497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1048637117"/>
                  </a:ext>
                </a:extLst>
              </a:tr>
              <a:tr h="2314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Komplettsanierung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ROT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568255845"/>
                  </a:ext>
                </a:extLst>
              </a:tr>
              <a:tr h="23149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Sanierung nur der Schadstellen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SCHWARZ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970253931"/>
                  </a:ext>
                </a:extLst>
              </a:tr>
              <a:tr h="21389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Sanierungsart noch offen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BLAU</a:t>
                      </a:r>
                      <a:endParaRPr lang="de-DE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3001627880"/>
                  </a:ext>
                </a:extLst>
              </a:tr>
              <a:tr h="231497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2713934522"/>
                  </a:ext>
                </a:extLst>
              </a:tr>
              <a:tr h="231497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3311045805"/>
                  </a:ext>
                </a:extLst>
              </a:tr>
              <a:tr h="4629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Jahr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Straßen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Netto Kosten für Sanierung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669041091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Finkenweg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Amselweg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Lerchenweg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Alte Poststraße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 dirty="0">
                          <a:effectLst/>
                        </a:rPr>
                        <a:t>€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2361455305"/>
                  </a:ext>
                </a:extLst>
              </a:tr>
              <a:tr h="4155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 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 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1647653769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Mühlstraße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 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 dirty="0">
                          <a:effectLst/>
                        </a:rPr>
                        <a:t>€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2479742942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Rosenweg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Tulpenweg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Otterwald straße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Weiherweg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Hauptstraße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Brühlweg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Holzhauser Weg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>
                          <a:effectLst/>
                        </a:rPr>
                        <a:t>65.980,00 €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3284184852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Bosser Straße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Egerland straße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Grottenweg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>
                          <a:effectLst/>
                        </a:rPr>
                        <a:t>66.620,00 €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2212470958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Birkenstraße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Dr.-Schenz-Weg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>
                          <a:effectLst/>
                        </a:rPr>
                        <a:t>18.460,00 €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4140055403"/>
                  </a:ext>
                </a:extLst>
              </a:tr>
              <a:tr h="4611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2028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Memminger Straße</a:t>
                      </a:r>
                      <a:endParaRPr lang="de-DE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Babenhauser Straße</a:t>
                      </a:r>
                      <a:endParaRPr lang="de-DE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Josef-Maria-Ried-Str.</a:t>
                      </a:r>
                      <a:endParaRPr lang="de-DE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100" u="none" strike="noStrike">
                          <a:effectLst/>
                        </a:rPr>
                        <a:t>90.000,00 €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ctr"/>
                </a:tc>
                <a:extLst>
                  <a:ext uri="{0D108BD9-81ED-4DB2-BD59-A6C34878D82A}">
                    <a16:rowId xmlns:a16="http://schemas.microsoft.com/office/drawing/2014/main" val="4223063780"/>
                  </a:ext>
                </a:extLst>
              </a:tr>
              <a:tr h="231497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u="none" strike="noStrike" dirty="0">
                          <a:effectLst/>
                        </a:rPr>
                        <a:t>793.662,00 €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6" marR="7586" marT="7586" marB="0" anchor="b"/>
                </a:tc>
                <a:extLst>
                  <a:ext uri="{0D108BD9-81ED-4DB2-BD59-A6C34878D82A}">
                    <a16:rowId xmlns:a16="http://schemas.microsoft.com/office/drawing/2014/main" val="3538547218"/>
                  </a:ext>
                </a:extLst>
              </a:tr>
            </a:tbl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7109F9-5A02-221A-356A-602FD0B7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70" y="0"/>
            <a:ext cx="8325477" cy="1006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Kanalsanierungsplan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DA65B1-252B-C386-5714-D88F0D37E8D8}"/>
              </a:ext>
            </a:extLst>
          </p:cNvPr>
          <p:cNvSpPr txBox="1">
            <a:spLocks/>
          </p:cNvSpPr>
          <p:nvPr/>
        </p:nvSpPr>
        <p:spPr>
          <a:xfrm>
            <a:off x="1553689" y="6130659"/>
            <a:ext cx="8325477" cy="60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Kosten stammen aus 2019 – sind nicht aktuell</a:t>
            </a:r>
          </a:p>
        </p:txBody>
      </p:sp>
    </p:spTree>
    <p:extLst>
      <p:ext uri="{BB962C8B-B14F-4D97-AF65-F5344CB8AC3E}">
        <p14:creationId xmlns:p14="http://schemas.microsoft.com/office/powerpoint/2010/main" val="1267536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E17C990-7773-8AF2-050C-C7021370D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6438" y="1393047"/>
            <a:ext cx="11025063" cy="4890521"/>
          </a:xfr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0DF09F8-E8D1-813A-54DF-2273873CAA2F}"/>
              </a:ext>
            </a:extLst>
          </p:cNvPr>
          <p:cNvSpPr txBox="1">
            <a:spLocks/>
          </p:cNvSpPr>
          <p:nvPr/>
        </p:nvSpPr>
        <p:spPr>
          <a:xfrm>
            <a:off x="1120552" y="405362"/>
            <a:ext cx="6496652" cy="105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Regenrückhaltebecken</a:t>
            </a:r>
            <a:b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Sportheim</a:t>
            </a:r>
          </a:p>
        </p:txBody>
      </p:sp>
    </p:spTree>
    <p:extLst>
      <p:ext uri="{BB962C8B-B14F-4D97-AF65-F5344CB8AC3E}">
        <p14:creationId xmlns:p14="http://schemas.microsoft.com/office/powerpoint/2010/main" val="62553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FDA7820B-622D-4E09-A885-B3058172E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151627"/>
              </p:ext>
            </p:extLst>
          </p:nvPr>
        </p:nvGraphicFramePr>
        <p:xfrm>
          <a:off x="674329" y="341074"/>
          <a:ext cx="9609983" cy="6059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8558">
                  <a:extLst>
                    <a:ext uri="{9D8B030D-6E8A-4147-A177-3AD203B41FA5}">
                      <a16:colId xmlns:a16="http://schemas.microsoft.com/office/drawing/2014/main" val="1792718648"/>
                    </a:ext>
                  </a:extLst>
                </a:gridCol>
                <a:gridCol w="888558">
                  <a:extLst>
                    <a:ext uri="{9D8B030D-6E8A-4147-A177-3AD203B41FA5}">
                      <a16:colId xmlns:a16="http://schemas.microsoft.com/office/drawing/2014/main" val="1831598880"/>
                    </a:ext>
                  </a:extLst>
                </a:gridCol>
                <a:gridCol w="888558">
                  <a:extLst>
                    <a:ext uri="{9D8B030D-6E8A-4147-A177-3AD203B41FA5}">
                      <a16:colId xmlns:a16="http://schemas.microsoft.com/office/drawing/2014/main" val="3822860825"/>
                    </a:ext>
                  </a:extLst>
                </a:gridCol>
                <a:gridCol w="1627238">
                  <a:extLst>
                    <a:ext uri="{9D8B030D-6E8A-4147-A177-3AD203B41FA5}">
                      <a16:colId xmlns:a16="http://schemas.microsoft.com/office/drawing/2014/main" val="1014581500"/>
                    </a:ext>
                  </a:extLst>
                </a:gridCol>
                <a:gridCol w="606645">
                  <a:extLst>
                    <a:ext uri="{9D8B030D-6E8A-4147-A177-3AD203B41FA5}">
                      <a16:colId xmlns:a16="http://schemas.microsoft.com/office/drawing/2014/main" val="3411134381"/>
                    </a:ext>
                  </a:extLst>
                </a:gridCol>
                <a:gridCol w="1320347">
                  <a:extLst>
                    <a:ext uri="{9D8B030D-6E8A-4147-A177-3AD203B41FA5}">
                      <a16:colId xmlns:a16="http://schemas.microsoft.com/office/drawing/2014/main" val="1159255307"/>
                    </a:ext>
                  </a:extLst>
                </a:gridCol>
                <a:gridCol w="1819937">
                  <a:extLst>
                    <a:ext uri="{9D8B030D-6E8A-4147-A177-3AD203B41FA5}">
                      <a16:colId xmlns:a16="http://schemas.microsoft.com/office/drawing/2014/main" val="557141688"/>
                    </a:ext>
                  </a:extLst>
                </a:gridCol>
                <a:gridCol w="1570142">
                  <a:extLst>
                    <a:ext uri="{9D8B030D-6E8A-4147-A177-3AD203B41FA5}">
                      <a16:colId xmlns:a16="http://schemas.microsoft.com/office/drawing/2014/main" val="192867500"/>
                    </a:ext>
                  </a:extLst>
                </a:gridCol>
              </a:tblGrid>
              <a:tr h="436684"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Zusammenstellung der Angebote WILD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912995297"/>
                  </a:ext>
                </a:extLst>
              </a:tr>
              <a:tr h="143567"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557328696"/>
                  </a:ext>
                </a:extLst>
              </a:tr>
              <a:tr h="143567"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666511674"/>
                  </a:ext>
                </a:extLst>
              </a:tr>
              <a:tr h="4366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Gesamtsumme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Subm Ergebn.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Förderung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Rest gemeinde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4194373504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496157731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1: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Kreisstraße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1.285.429,81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895203494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1735941191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2: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Gehwege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774.528,97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65 %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503.443,83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271.085,14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227153638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698873693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3: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Rothbrücke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312.486,46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730201120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1109546685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4: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S.+M-Kanal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614.850,64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460€/m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810.000,00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203.596,82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998017607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539890110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5: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RW Kanal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>
                          <a:effectLst/>
                        </a:rPr>
                        <a:t>398.746,18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460€/m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4123260110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116494664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6: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Rückhalte.Anl.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339.216,10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70 %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237.000,00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102.216,10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585852458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1003767952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7: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Wasserleitung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420.820,47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180 €/m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162.000,00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258.820,47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427721337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4203577539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LV 8: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Gawazstr.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109.960,89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komplett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109.960,00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304348984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578264102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Grunderwerbe Gehweg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56.000,00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2358646417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4217019021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477403540"/>
                  </a:ext>
                </a:extLst>
              </a:tr>
              <a:tr h="233296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>
                          <a:effectLst/>
                        </a:rPr>
                        <a:t>4.256.039,52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1.822.403,83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>
                          <a:effectLst/>
                        </a:rPr>
                        <a:t>891.718,53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95" marR="4295" marT="4295" marB="0" anchor="b"/>
                </a:tc>
                <a:extLst>
                  <a:ext uri="{0D108BD9-81ED-4DB2-BD59-A6C34878D82A}">
                    <a16:rowId xmlns:a16="http://schemas.microsoft.com/office/drawing/2014/main" val="3802335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222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8836D22-D454-ADF8-945C-4D6451B25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0824" y="160577"/>
            <a:ext cx="4964190" cy="6536845"/>
          </a:xfrm>
        </p:spPr>
      </p:pic>
    </p:spTree>
    <p:extLst>
      <p:ext uri="{BB962C8B-B14F-4D97-AF65-F5344CB8AC3E}">
        <p14:creationId xmlns:p14="http://schemas.microsoft.com/office/powerpoint/2010/main" val="3045329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7461401-6C53-41C2-9A15-E1D3C9596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0076" y="513191"/>
            <a:ext cx="6016183" cy="5558065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DB8172F-B990-4A23-A39B-EC9D32A8C3AD}"/>
              </a:ext>
            </a:extLst>
          </p:cNvPr>
          <p:cNvSpPr txBox="1">
            <a:spLocks/>
          </p:cNvSpPr>
          <p:nvPr/>
        </p:nvSpPr>
        <p:spPr>
          <a:xfrm>
            <a:off x="6096000" y="1739310"/>
            <a:ext cx="6496652" cy="1401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Entnommen dem Entwurf</a:t>
            </a:r>
            <a:b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Fortschreibung des</a:t>
            </a:r>
            <a:b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Regionalplanes</a:t>
            </a:r>
          </a:p>
        </p:txBody>
      </p:sp>
    </p:spTree>
    <p:extLst>
      <p:ext uri="{BB962C8B-B14F-4D97-AF65-F5344CB8AC3E}">
        <p14:creationId xmlns:p14="http://schemas.microsoft.com/office/powerpoint/2010/main" val="2011932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842447" y="2169994"/>
            <a:ext cx="8325477" cy="1978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</a:t>
            </a:r>
          </a:p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Ihre Aufmerksamkeit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84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120552" y="405362"/>
            <a:ext cx="6496652" cy="1054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 – Projekte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Ein Bild, das Text, Baum, draußen, Straße enthält.&#10;&#10;Automatisch generierte Beschreibung">
            <a:extLst>
              <a:ext uri="{FF2B5EF4-FFF2-40B4-BE49-F238E27FC236}">
                <a16:creationId xmlns:a16="http://schemas.microsoft.com/office/drawing/2014/main" id="{8F602DB7-8828-2CA4-DB38-6F99C94B9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1" y="1869284"/>
            <a:ext cx="5333893" cy="4000420"/>
          </a:xfrm>
          <a:prstGeom prst="rect">
            <a:avLst/>
          </a:prstGeom>
        </p:spPr>
      </p:pic>
      <p:pic>
        <p:nvPicPr>
          <p:cNvPr id="5" name="Grafik 4" descr="Ein Bild, das draußen, Himmel, Eigentum, Immobilie enthält.&#10;&#10;Automatisch generierte Beschreibung">
            <a:extLst>
              <a:ext uri="{FF2B5EF4-FFF2-40B4-BE49-F238E27FC236}">
                <a16:creationId xmlns:a16="http://schemas.microsoft.com/office/drawing/2014/main" id="{E43433F1-161F-A754-159C-4930786C0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92" y="1869283"/>
            <a:ext cx="5333892" cy="40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nhaltsplatzhalter 4" descr="Ein Bild, das Gras, draußen, Gebäude, Haus enthält.&#10;&#10;Automatisch generierte Beschreibung">
            <a:extLst>
              <a:ext uri="{FF2B5EF4-FFF2-40B4-BE49-F238E27FC236}">
                <a16:creationId xmlns:a16="http://schemas.microsoft.com/office/drawing/2014/main" id="{1D034647-3E19-1D3E-4D77-439F6E1FA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7" y="879335"/>
            <a:ext cx="5490556" cy="4118956"/>
          </a:xfrm>
          <a:prstGeom prst="rect">
            <a:avLst/>
          </a:prstGeom>
        </p:spPr>
      </p:pic>
      <p:pic>
        <p:nvPicPr>
          <p:cNvPr id="8" name="Grafik 7" descr="Ein Bild, das draußen, Himmel, Pflanze, Eigentum enthält.&#10;&#10;Automatisch generierte Beschreibung">
            <a:extLst>
              <a:ext uri="{FF2B5EF4-FFF2-40B4-BE49-F238E27FC236}">
                <a16:creationId xmlns:a16="http://schemas.microsoft.com/office/drawing/2014/main" id="{FE3AD249-0C66-D648-FB35-D53D36AAB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4689"/>
            <a:ext cx="5490556" cy="41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Pflanze, Himmel, Grab enthält.&#10;&#10;Automatisch generierte Beschreibung">
            <a:extLst>
              <a:ext uri="{FF2B5EF4-FFF2-40B4-BE49-F238E27FC236}">
                <a16:creationId xmlns:a16="http://schemas.microsoft.com/office/drawing/2014/main" id="{435B7D3C-D0F5-42E1-B93D-FAD8A906E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1540036" y="643467"/>
            <a:ext cx="3902726" cy="2543217"/>
          </a:xfrm>
          <a:prstGeom prst="rect">
            <a:avLst/>
          </a:prstGeom>
        </p:spPr>
      </p:pic>
      <p:pic>
        <p:nvPicPr>
          <p:cNvPr id="11" name="Grafik 10" descr="Ein Bild, das Gras, draußen, Abfallcontainer, Himmel enthält.&#10;&#10;Automatisch generierte Beschreibung">
            <a:extLst>
              <a:ext uri="{FF2B5EF4-FFF2-40B4-BE49-F238E27FC236}">
                <a16:creationId xmlns:a16="http://schemas.microsoft.com/office/drawing/2014/main" id="{D46306F4-45E7-50CD-1A12-49B43CD93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7013547" y="643467"/>
            <a:ext cx="3382478" cy="2543217"/>
          </a:xfrm>
          <a:prstGeom prst="rect">
            <a:avLst/>
          </a:prstGeom>
        </p:spPr>
      </p:pic>
      <p:pic>
        <p:nvPicPr>
          <p:cNvPr id="17" name="Grafik 16" descr="Ein Bild, das Transport, Fahrzeug, Landfahrzeug, draußen enthält.&#10;&#10;Automatisch generierte Beschreibung">
            <a:extLst>
              <a:ext uri="{FF2B5EF4-FFF2-40B4-BE49-F238E27FC236}">
                <a16:creationId xmlns:a16="http://schemas.microsoft.com/office/drawing/2014/main" id="{97BE98D6-CDB4-8F04-BE11-12387E8BA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1538007" y="3671316"/>
            <a:ext cx="3906785" cy="254586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F0B1F56-2D30-3D48-F9BA-39FDDADB4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908" y="3428998"/>
            <a:ext cx="1619162" cy="32062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5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595021" y="610135"/>
            <a:ext cx="8325477" cy="1978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September ILEK Neustart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1D48A3-45EF-C98D-C836-C61DCAB74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250C811-A9C0-46B0-87EA-D8D519B77700}"/>
              </a:ext>
            </a:extLst>
          </p:cNvPr>
          <p:cNvSpPr/>
          <p:nvPr/>
        </p:nvSpPr>
        <p:spPr>
          <a:xfrm>
            <a:off x="2858998" y="2436549"/>
            <a:ext cx="7737981" cy="41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Themen: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-digitales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Illertal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-junges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Illertal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-Familien- und seniorengerechte Kommunalentwicklung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-Nachhaltig Wirtschaften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-Mobilität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-bezahlbares und klimagerechtes Wohnen</a:t>
            </a:r>
            <a:endParaRPr lang="de-D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4314" y="3244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Verwaltungshaushalt 2022 –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Steuereinnahmen der Gemeinde Niederrieden</a:t>
            </a:r>
            <a:endParaRPr lang="de-DE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533570"/>
              </p:ext>
            </p:extLst>
          </p:nvPr>
        </p:nvGraphicFramePr>
        <p:xfrm>
          <a:off x="890328" y="1942292"/>
          <a:ext cx="7694275" cy="421689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82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448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Einkommensteuer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974.563,00 €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48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Einkommensteuerersatz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80.703,00 €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5880980"/>
                  </a:ext>
                </a:extLst>
              </a:tr>
              <a:tr h="51598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Schlüsselzuweisungen vom 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544.668,00 €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Grundsteuer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22.481,70 €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Grundsteuer 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142.090,16</a:t>
                      </a:r>
                      <a:r>
                        <a:rPr lang="de-DE" sz="2000" b="0" i="0" u="none" strike="noStrike" baseline="0" dirty="0">
                          <a:effectLst/>
                          <a:latin typeface="Arial"/>
                        </a:rPr>
                        <a:t> </a:t>
                      </a:r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Gewerbesteuer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316.315,00 €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Überlassung aus Grunderwerbsteuer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46.246,98 €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Umsatzsteuer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 18.397,00 €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335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Hundesteuer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000" b="0" i="0" u="none" strike="noStrike" dirty="0">
                          <a:effectLst/>
                          <a:latin typeface="Arial"/>
                        </a:rPr>
                        <a:t>                   4.940,00 €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EB964F4-E994-88E0-3976-B26D64488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81" y="143875"/>
            <a:ext cx="1109609" cy="1173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9B1D768-6549-460F-85C0-02FF5FE5A75C}"/>
              </a:ext>
            </a:extLst>
          </p:cNvPr>
          <p:cNvSpPr/>
          <p:nvPr/>
        </p:nvSpPr>
        <p:spPr>
          <a:xfrm>
            <a:off x="8815689" y="2465660"/>
            <a:ext cx="1277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 65.031,00 €</a:t>
            </a:r>
            <a:endParaRPr lang="de-DE" sz="1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B55ED2-E248-4297-B846-510BF0E09A09}"/>
              </a:ext>
            </a:extLst>
          </p:cNvPr>
          <p:cNvSpPr/>
          <p:nvPr/>
        </p:nvSpPr>
        <p:spPr>
          <a:xfrm>
            <a:off x="8865382" y="2887298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458.808,00 €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DEDBDE-BCF1-4B79-A119-5AEAE65C87BE}"/>
              </a:ext>
            </a:extLst>
          </p:cNvPr>
          <p:cNvSpPr/>
          <p:nvPr/>
        </p:nvSpPr>
        <p:spPr>
          <a:xfrm>
            <a:off x="8865382" y="3472074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22.444,22 €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7821A35-1072-45FC-97F9-4ACF0810BD4A}"/>
              </a:ext>
            </a:extLst>
          </p:cNvPr>
          <p:cNvSpPr/>
          <p:nvPr/>
        </p:nvSpPr>
        <p:spPr>
          <a:xfrm>
            <a:off x="8865382" y="3896848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139.663,10 €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059342-F5E1-445C-8417-2A4880E8CA49}"/>
              </a:ext>
            </a:extLst>
          </p:cNvPr>
          <p:cNvSpPr/>
          <p:nvPr/>
        </p:nvSpPr>
        <p:spPr>
          <a:xfrm>
            <a:off x="8925609" y="4327246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240.965,00 €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9F107CD-D856-4F0E-A77F-CAF6716F765D}"/>
              </a:ext>
            </a:extLst>
          </p:cNvPr>
          <p:cNvSpPr/>
          <p:nvPr/>
        </p:nvSpPr>
        <p:spPr>
          <a:xfrm>
            <a:off x="8925609" y="4820643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33.712,82 €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025164B-4E51-4599-8F56-F079CF33459C}"/>
              </a:ext>
            </a:extLst>
          </p:cNvPr>
          <p:cNvSpPr/>
          <p:nvPr/>
        </p:nvSpPr>
        <p:spPr>
          <a:xfrm>
            <a:off x="9002238" y="5283852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20.333,00 €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F715FC7-43A0-4373-9DAD-E1F2B5617111}"/>
              </a:ext>
            </a:extLst>
          </p:cNvPr>
          <p:cNvSpPr/>
          <p:nvPr/>
        </p:nvSpPr>
        <p:spPr>
          <a:xfrm>
            <a:off x="9002238" y="5767194"/>
            <a:ext cx="1277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     5.220,00 €</a:t>
            </a: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9320BD1-5B93-4ED8-A7B4-CAF1104A7AC1}"/>
              </a:ext>
            </a:extLst>
          </p:cNvPr>
          <p:cNvSpPr/>
          <p:nvPr/>
        </p:nvSpPr>
        <p:spPr>
          <a:xfrm>
            <a:off x="8840536" y="2054638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/>
              </a:rPr>
              <a:t>952.577,00 €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26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Breitbild</PresentationFormat>
  <Paragraphs>658</Paragraphs>
  <Slides>44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Acrobat Document</vt:lpstr>
      <vt:lpstr>PowerPoint-Präsentation</vt:lpstr>
      <vt:lpstr>Tagesordnung</vt:lpstr>
      <vt:lpstr>Ergebnis der Kanalbefahrung 2019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Verwaltungshaushalt 2022 – Steuereinnahmen der Gemeinde Niederrieden</vt:lpstr>
      <vt:lpstr>Einnahmenverteilung 2022 </vt:lpstr>
      <vt:lpstr>Verwaltungshaushalt 2022 - Ausgaben </vt:lpstr>
      <vt:lpstr>Ausgabenverteilung 2022 </vt:lpstr>
      <vt:lpstr>Vermögenshaushalt 2022 - Einnahmen</vt:lpstr>
      <vt:lpstr>Vermögenshaushalt 2022 - Ausgaben</vt:lpstr>
      <vt:lpstr>Verschuldung der Gemeinde Niederrieden</vt:lpstr>
      <vt:lpstr>PowerPoint-Präsentation</vt:lpstr>
      <vt:lpstr>Kindergarten</vt:lpstr>
      <vt:lpstr>Wasserversorgung</vt:lpstr>
      <vt:lpstr>Wald</vt:lpstr>
      <vt:lpstr>Abwasser </vt:lpstr>
      <vt:lpstr>Mehrzweckhalle </vt:lpstr>
      <vt:lpstr>Schulverbände</vt:lpstr>
      <vt:lpstr>Dominikus-Hertel-Grundschule Boos</vt:lpstr>
      <vt:lpstr>Dominikus-Hertel-Grundschule Boos</vt:lpstr>
      <vt:lpstr>Schulverband Mittelschule / Realschule</vt:lpstr>
      <vt:lpstr>Bevölkerungsentwicklung</vt:lpstr>
      <vt:lpstr>Einwohnermeldeamt - Statistik</vt:lpstr>
      <vt:lpstr>Ausländische Mitbürger Niederrieden</vt:lpstr>
      <vt:lpstr>Verwaltungsgemeinschaft Boos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Weigele Elisabeth</dc:creator>
  <cp:lastModifiedBy>Michael Büchler</cp:lastModifiedBy>
  <cp:revision>190</cp:revision>
  <cp:lastPrinted>2023-05-15T06:02:16Z</cp:lastPrinted>
  <dcterms:created xsi:type="dcterms:W3CDTF">2016-04-19T06:45:50Z</dcterms:created>
  <dcterms:modified xsi:type="dcterms:W3CDTF">2023-09-20T19:30:54Z</dcterms:modified>
</cp:coreProperties>
</file>